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268" r:id="rId4"/>
    <p:sldId id="262" r:id="rId5"/>
    <p:sldId id="261" r:id="rId6"/>
    <p:sldId id="260" r:id="rId7"/>
    <p:sldId id="259" r:id="rId8"/>
    <p:sldId id="264" r:id="rId9"/>
    <p:sldId id="272" r:id="rId10"/>
  </p:sldIdLst>
  <p:sldSz cx="6858000" cy="9906000" type="A4"/>
  <p:notesSz cx="9945688"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1806" y="702"/>
      </p:cViewPr>
      <p:guideLst>
        <p:guide orient="horz" pos="3120"/>
        <p:guide pos="2160"/>
      </p:guideLst>
    </p:cSldViewPr>
  </p:slideViewPr>
  <p:notesTextViewPr>
    <p:cViewPr>
      <p:scale>
        <a:sx n="1" d="1"/>
        <a:sy n="1" d="1"/>
      </p:scale>
      <p:origin x="0" y="0"/>
    </p:cViewPr>
  </p:notesTextViewPr>
  <p:sorterViewPr>
    <p:cViewPr>
      <p:scale>
        <a:sx n="140" d="100"/>
        <a:sy n="140" d="100"/>
      </p:scale>
      <p:origin x="0" y="-241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01966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607626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1181626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89985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ru-RU" smtClean="0"/>
              <a:t>Образец заголовка</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1514713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812825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472381" y="3618442"/>
            <a:ext cx="2901255"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471863" y="3618442"/>
            <a:ext cx="2915543"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649717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734043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581926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67109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71F34C6A-EA5D-4C4E-AB97-2A0256E9CD95}" type="datetimeFigureOut">
              <a:rPr lang="ru-RU" smtClean="0"/>
              <a:pPr/>
              <a:t>09.01.2024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837681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1F34C6A-EA5D-4C4E-AB97-2A0256E9CD95}" type="datetimeFigureOut">
              <a:rPr lang="ru-RU" smtClean="0"/>
              <a:pPr/>
              <a:t>09.01.2024</a:t>
            </a:fld>
            <a:endParaRPr lang="ru-R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45C23C-5E38-4493-AF47-DA38212B3548}" type="slidenum">
              <a:rPr lang="ru-RU" smtClean="0"/>
              <a:pPr/>
              <a:t>‹#›</a:t>
            </a:fld>
            <a:endParaRPr lang="ru-RU"/>
          </a:p>
        </p:txBody>
      </p:sp>
    </p:spTree>
    <p:extLst>
      <p:ext uri="{BB962C8B-B14F-4D97-AF65-F5344CB8AC3E}">
        <p14:creationId xmlns:p14="http://schemas.microsoft.com/office/powerpoint/2010/main" xmlns="" val="35576807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microsoft.com/office/2007/relationships/hdphoto" Target="../media/hdphoto1.wdp"/><Relationship Id="rId7"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403860"/>
            <a:ext cx="7003915" cy="10309860"/>
          </a:xfrm>
          <a:prstGeom prst="rect">
            <a:avLst/>
          </a:prstGeom>
          <a:noFill/>
          <a:ln>
            <a:noFill/>
          </a:ln>
        </p:spPr>
      </p:pic>
      <p:pic>
        <p:nvPicPr>
          <p:cNvPr id="5" name="Рисунок 4" descr="Группа № 4 &quot;Росинка&quot;"/>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14350" y="220734"/>
            <a:ext cx="1324610" cy="1267460"/>
          </a:xfrm>
          <a:prstGeom prst="rect">
            <a:avLst/>
          </a:prstGeom>
          <a:noFill/>
          <a:ln>
            <a:noFill/>
          </a:ln>
        </p:spPr>
      </p:pic>
      <p:sp>
        <p:nvSpPr>
          <p:cNvPr id="6" name="Надпись 2"/>
          <p:cNvSpPr txBox="1">
            <a:spLocks noChangeArrowheads="1"/>
          </p:cNvSpPr>
          <p:nvPr/>
        </p:nvSpPr>
        <p:spPr bwMode="auto">
          <a:xfrm>
            <a:off x="2195532" y="1262051"/>
            <a:ext cx="4011930" cy="755400"/>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ru-RU" sz="4000" b="1" i="1" dirty="0">
                <a:ln>
                  <a:noFill/>
                </a:ln>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ru-RU" sz="4000" b="1" i="1" dirty="0" err="1">
                <a:ln>
                  <a:noFill/>
                </a:ln>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Чык</a:t>
            </a:r>
            <a:r>
              <a:rPr lang="ru-RU" sz="4000" b="1" i="1" dirty="0">
                <a:ln>
                  <a:noFill/>
                </a:ln>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4000" b="1" i="1" dirty="0" err="1">
                <a:ln>
                  <a:noFill/>
                </a:ln>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тамчысы</a:t>
            </a:r>
            <a:r>
              <a:rPr lang="ru-RU" sz="4000" b="1" i="1" dirty="0">
                <a:ln>
                  <a:noFill/>
                </a:ln>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1876499" y="417548"/>
            <a:ext cx="4649997" cy="835613"/>
          </a:xfrm>
          <a:prstGeom prst="rect">
            <a:avLst/>
          </a:prstGeom>
        </p:spPr>
        <p:txBody>
          <a:bodyPr wrap="square">
            <a:spAutoFit/>
          </a:bodyPr>
          <a:lstStyle/>
          <a:p>
            <a:pPr algn="ctr">
              <a:lnSpc>
                <a:spcPct val="115000"/>
              </a:lnSpc>
              <a:spcAft>
                <a:spcPts val="1000"/>
              </a:spcAft>
            </a:pPr>
            <a:r>
              <a:rPr lang="ru-RU" sz="1400" i="1" dirty="0">
                <a:latin typeface="Times New Roman" panose="02020603050405020304" pitchFamily="18" charset="0"/>
                <a:ea typeface="Calibri" panose="020F0502020204030204" pitchFamily="34" charset="0"/>
                <a:cs typeface="Times New Roman" panose="02020603050405020304" pitchFamily="18" charset="0"/>
              </a:rPr>
              <a:t>Татарстан Республикасы Түбән Кама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муниципаль</a:t>
            </a:r>
            <a:r>
              <a:rPr lang="ru-RU" sz="1400" i="1" dirty="0">
                <a:latin typeface="Times New Roman" panose="02020603050405020304" pitchFamily="18" charset="0"/>
                <a:ea typeface="Calibri" panose="020F0502020204030204" pitchFamily="34" charset="0"/>
                <a:cs typeface="Times New Roman" panose="02020603050405020304" pitchFamily="18" charset="0"/>
              </a:rPr>
              <a:t> районы "49-нчы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санлы</a:t>
            </a:r>
            <a:r>
              <a:rPr lang="ru-RU" sz="1400" i="1" dirty="0">
                <a:latin typeface="Times New Roman" panose="02020603050405020304" pitchFamily="18" charset="0"/>
                <a:ea typeface="Calibri" panose="020F0502020204030204" pitchFamily="34" charset="0"/>
                <a:cs typeface="Times New Roman" panose="02020603050405020304" pitchFamily="18" charset="0"/>
              </a:rPr>
              <a:t>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гомуми</a:t>
            </a:r>
            <a:r>
              <a:rPr lang="ru-RU" sz="1400" i="1" dirty="0">
                <a:latin typeface="Times New Roman" panose="02020603050405020304" pitchFamily="18" charset="0"/>
                <a:ea typeface="Calibri" panose="020F0502020204030204" pitchFamily="34" charset="0"/>
                <a:cs typeface="Times New Roman" panose="02020603050405020304" pitchFamily="18" charset="0"/>
              </a:rPr>
              <a:t>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үстерелешле</a:t>
            </a:r>
            <a:r>
              <a:rPr lang="ru-RU" sz="1400" i="1" dirty="0">
                <a:latin typeface="Times New Roman" panose="02020603050405020304" pitchFamily="18" charset="0"/>
                <a:ea typeface="Calibri" panose="020F0502020204030204" pitchFamily="34" charset="0"/>
                <a:cs typeface="Times New Roman" panose="02020603050405020304" pitchFamily="18" charset="0"/>
              </a:rPr>
              <a:t> балалар бакчасы"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муниципаль</a:t>
            </a:r>
            <a:r>
              <a:rPr lang="ru-RU" sz="1400" i="1" dirty="0">
                <a:latin typeface="Times New Roman" panose="02020603050405020304" pitchFamily="18" charset="0"/>
                <a:ea typeface="Calibri" panose="020F0502020204030204" pitchFamily="34" charset="0"/>
                <a:cs typeface="Times New Roman" panose="02020603050405020304" pitchFamily="18" charset="0"/>
              </a:rPr>
              <a:t>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үзидарә</a:t>
            </a:r>
            <a:r>
              <a:rPr lang="ru-RU" sz="1400" i="1" dirty="0">
                <a:latin typeface="Times New Roman" panose="02020603050405020304" pitchFamily="18" charset="0"/>
                <a:ea typeface="Calibri" panose="020F0502020204030204" pitchFamily="34" charset="0"/>
                <a:cs typeface="Times New Roman" panose="02020603050405020304" pitchFamily="18" charset="0"/>
              </a:rPr>
              <a:t>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мәктәпкәчә</a:t>
            </a:r>
            <a:r>
              <a:rPr lang="ru-RU" sz="1400" i="1" dirty="0">
                <a:latin typeface="Times New Roman" panose="02020603050405020304" pitchFamily="18" charset="0"/>
                <a:ea typeface="Calibri" panose="020F0502020204030204" pitchFamily="34" charset="0"/>
                <a:cs typeface="Times New Roman" panose="02020603050405020304" pitchFamily="18" charset="0"/>
              </a:rPr>
              <a:t>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белем</a:t>
            </a:r>
            <a:r>
              <a:rPr lang="ru-RU" sz="1400" i="1" dirty="0">
                <a:latin typeface="Times New Roman" panose="02020603050405020304" pitchFamily="18" charset="0"/>
                <a:ea typeface="Calibri" panose="020F0502020204030204" pitchFamily="34" charset="0"/>
                <a:cs typeface="Times New Roman" panose="02020603050405020304" pitchFamily="18" charset="0"/>
              </a:rPr>
              <a:t> бирү </a:t>
            </a:r>
            <a:r>
              <a:rPr lang="ru-RU" sz="1400" i="1" dirty="0" err="1">
                <a:latin typeface="Times New Roman" panose="02020603050405020304" pitchFamily="18" charset="0"/>
                <a:ea typeface="Calibri" panose="020F0502020204030204" pitchFamily="34" charset="0"/>
                <a:cs typeface="Times New Roman" panose="02020603050405020304" pitchFamily="18" charset="0"/>
              </a:rPr>
              <a:t>учреждениесе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2431636" y="1913903"/>
            <a:ext cx="3223424" cy="324384"/>
          </a:xfrm>
          <a:prstGeom prst="rect">
            <a:avLst/>
          </a:prstGeom>
        </p:spPr>
        <p:txBody>
          <a:bodyPr wrap="square">
            <a:spAutoFit/>
          </a:bodyPr>
          <a:lstStyle/>
          <a:p>
            <a:pPr algn="ctr">
              <a:lnSpc>
                <a:spcPct val="115000"/>
              </a:lnSpc>
              <a:spcAft>
                <a:spcPts val="1000"/>
              </a:spcAft>
            </a:pPr>
            <a:r>
              <a:rPr lang="ru-RU" sz="1400" b="1" i="1" dirty="0" smtClean="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Декабрь, №12       2023ел</a:t>
            </a:r>
            <a:endParaRPr lang="ru-RU" sz="14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p:cNvPicPr/>
          <p:nvPr/>
        </p:nvPicPr>
        <p:blipFill>
          <a:blip r:embed="rId5" cstate="print">
            <a:extLst>
              <a:ext uri="{28A0092B-C50C-407E-A947-70E740481C1C}">
                <a14:useLocalDpi xmlns:a14="http://schemas.microsoft.com/office/drawing/2010/main" xmlns="" val="0"/>
              </a:ext>
            </a:extLst>
          </a:blip>
          <a:stretch>
            <a:fillRect/>
          </a:stretch>
        </p:blipFill>
        <p:spPr>
          <a:xfrm>
            <a:off x="460848" y="2371284"/>
            <a:ext cx="5940425" cy="3286125"/>
          </a:xfrm>
          <a:prstGeom prst="rect">
            <a:avLst/>
          </a:prstGeom>
          <a:effectLst>
            <a:softEdge rad="127000"/>
          </a:effectLst>
        </p:spPr>
      </p:pic>
      <p:sp>
        <p:nvSpPr>
          <p:cNvPr id="10" name="Прямоугольник 9"/>
          <p:cNvSpPr/>
          <p:nvPr/>
        </p:nvSpPr>
        <p:spPr>
          <a:xfrm>
            <a:off x="514350" y="6047869"/>
            <a:ext cx="6012146" cy="3534301"/>
          </a:xfrm>
          <a:prstGeom prst="rect">
            <a:avLst/>
          </a:prstGeom>
        </p:spPr>
        <p:txBody>
          <a:bodyPr wrap="square">
            <a:spAutoFit/>
          </a:bodyPr>
          <a:lstStyle/>
          <a:p>
            <a:pPr algn="just">
              <a:lnSpc>
                <a:spcPct val="115000"/>
              </a:lnSpc>
              <a:spcAft>
                <a:spcPts val="1000"/>
              </a:spcAft>
            </a:pPr>
            <a:r>
              <a:rPr lang="tt-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tt-RU"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Хөрмәтле бакчабыз хезмәткәрләре! </a:t>
            </a:r>
          </a:p>
          <a:p>
            <a:pPr algn="just">
              <a:lnSpc>
                <a:spcPct val="115000"/>
              </a:lnSpc>
              <a:spcAft>
                <a:spcPts val="1000"/>
              </a:spcAft>
            </a:pPr>
            <a:r>
              <a:rPr lang="tt-RU"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tt-RU"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tt-RU"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Яна ел белэн котлаулар кабул итеп алыгыз! Яңа ел бәйрәме матур булып үтсен! Туасы таңнар тыныч булсын. Гомер юлларыбыз шатлык белән тулып торсын. Кызыклы очрашулар, бәхетле мизгелләр күп булсын! Эшләребездә уңышлар юлдаш булсын, күңелләребездәге мәрхәмәтлелек бар җиһанны яктыртсын. Йортларыбызга авырулар, хәвеф-хәтәрләр, бәла-казалар килмәсен. Гаиләләребездә бәхет уты һәрвакыт сүнмичә янып торсын! </a:t>
            </a:r>
          </a:p>
          <a:p>
            <a:pPr algn="just">
              <a:lnSpc>
                <a:spcPct val="115000"/>
              </a:lnSpc>
              <a:spcAft>
                <a:spcPts val="1000"/>
              </a:spcAft>
            </a:pPr>
            <a:r>
              <a:rPr lang="tt-RU"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tt-RU"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tt-RU"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Яңа ел белән сезне!!!</a:t>
            </a:r>
            <a:endParaRPr lang="ru-RU"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553724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0"/>
            <a:ext cx="6858000" cy="9881843"/>
          </a:xfrm>
          <a:prstGeom prst="rect">
            <a:avLst/>
          </a:prstGeom>
          <a:noFill/>
          <a:ln>
            <a:noFill/>
          </a:ln>
        </p:spPr>
      </p:pic>
      <p:pic>
        <p:nvPicPr>
          <p:cNvPr id="6" name="Picture 2" descr="https://avatars.mds.yandex.net/i?id=0fca8a225e450fcb2ab96e9917cab0a6_l-5220570-images-thumbs&amp;n=1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0501" y="4933075"/>
            <a:ext cx="5656998" cy="438206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Прямоугольник 6"/>
          <p:cNvSpPr/>
          <p:nvPr/>
        </p:nvSpPr>
        <p:spPr>
          <a:xfrm>
            <a:off x="686651" y="512841"/>
            <a:ext cx="5656999" cy="4401205"/>
          </a:xfrm>
          <a:prstGeom prst="rect">
            <a:avLst/>
          </a:prstGeom>
        </p:spPr>
        <p:txBody>
          <a:bodyPr wrap="square">
            <a:spAutoFit/>
          </a:bodyPr>
          <a:lstStyle/>
          <a:p>
            <a:pPr algn="just"/>
            <a:r>
              <a:rPr lang="ru-RU" sz="1400" b="0" i="0" dirty="0" smtClean="0">
                <a:effectLst/>
                <a:latin typeface="Times New Roman" panose="02020603050405020304" pitchFamily="18" charset="0"/>
                <a:cs typeface="Times New Roman" panose="02020603050405020304" pitchFamily="18" charset="0"/>
              </a:rPr>
              <a:t>   Декабрь – это месяц, который завершает год. Его название произошло от латинского «</a:t>
            </a:r>
            <a:r>
              <a:rPr lang="ru-RU" sz="1400" b="0" i="0" dirty="0" err="1" smtClean="0">
                <a:effectLst/>
                <a:latin typeface="Times New Roman" panose="02020603050405020304" pitchFamily="18" charset="0"/>
                <a:cs typeface="Times New Roman" panose="02020603050405020304" pitchFamily="18" charset="0"/>
              </a:rPr>
              <a:t>decem</a:t>
            </a:r>
            <a:r>
              <a:rPr lang="ru-RU" sz="1400" b="0" i="0" dirty="0" smtClean="0">
                <a:effectLst/>
                <a:latin typeface="Times New Roman" panose="02020603050405020304" pitchFamily="18" charset="0"/>
                <a:cs typeface="Times New Roman" panose="02020603050405020304" pitchFamily="18" charset="0"/>
              </a:rPr>
              <a:t>», что в переводе означает «десять». Сначала он был десятым, но после завершения календарной реформы в Древнем Риме он стал двенадцатым. В наш язык слово перекочевало вместе с новым календарем из Византии в средние века и в изначальном варианта выглядело, как «</a:t>
            </a:r>
            <a:r>
              <a:rPr lang="ru-RU" sz="1400" b="0" i="0" dirty="0" err="1" smtClean="0">
                <a:effectLst/>
                <a:latin typeface="Times New Roman" panose="02020603050405020304" pitchFamily="18" charset="0"/>
                <a:cs typeface="Times New Roman" panose="02020603050405020304" pitchFamily="18" charset="0"/>
              </a:rPr>
              <a:t>декемврием</a:t>
            </a:r>
            <a:r>
              <a:rPr lang="ru-RU" sz="1400" b="0" i="0" dirty="0" smtClean="0">
                <a:effectLst/>
                <a:latin typeface="Times New Roman" panose="02020603050405020304" pitchFamily="18" charset="0"/>
                <a:cs typeface="Times New Roman" panose="02020603050405020304" pitchFamily="18" charset="0"/>
              </a:rPr>
              <a:t>». Славяне называли месяц «</a:t>
            </a:r>
            <a:r>
              <a:rPr lang="ru-RU" sz="1400" b="0" i="0" dirty="0" err="1" smtClean="0">
                <a:effectLst/>
                <a:latin typeface="Times New Roman" panose="02020603050405020304" pitchFamily="18" charset="0"/>
                <a:cs typeface="Times New Roman" panose="02020603050405020304" pitchFamily="18" charset="0"/>
              </a:rPr>
              <a:t>грудень</a:t>
            </a:r>
            <a:r>
              <a:rPr lang="ru-RU" sz="1400" b="0" i="0" dirty="0" smtClean="0">
                <a:effectLst/>
                <a:latin typeface="Times New Roman" panose="02020603050405020304" pitchFamily="18" charset="0"/>
                <a:cs typeface="Times New Roman" panose="02020603050405020304" pitchFamily="18" charset="0"/>
              </a:rPr>
              <a:t>», поскольку земля промерзает и берется грудками. Большинство европейских стран используют латинский вариант названия данного месяца, но в Чехии он называется «волчий месяц». В этом месяце есть особенный день – 22 числа самая длительная ночь и самый короткий день в году. В это время наши предки занимались заготовкой бревен. Именно декабрь считался лучшим месяцем для этого занятия, поскольку ни одно насекомое в мороз не выживает, поэтому бревна не повреждены. Женщины в это время защищали запасы пищи от «</a:t>
            </a:r>
            <a:r>
              <a:rPr lang="ru-RU" sz="1400" b="0" i="0" dirty="0" err="1" smtClean="0">
                <a:effectLst/>
                <a:latin typeface="Times New Roman" panose="02020603050405020304" pitchFamily="18" charset="0"/>
                <a:cs typeface="Times New Roman" panose="02020603050405020304" pitchFamily="18" charset="0"/>
              </a:rPr>
              <a:t>скуды</a:t>
            </a:r>
            <a:r>
              <a:rPr lang="ru-RU" sz="1400" b="0" i="0" dirty="0" smtClean="0">
                <a:effectLst/>
                <a:latin typeface="Times New Roman" panose="02020603050405020304" pitchFamily="18" charset="0"/>
                <a:cs typeface="Times New Roman" panose="02020603050405020304" pitchFamily="18" charset="0"/>
              </a:rPr>
              <a:t>». Декабрь – это только начало зимы, поэтому он не очень снежный и морозный. В некоторых регионах нашей страны даже идут дожди до Нового года. Возможны оттепели и солнечные деньки, но чаще небо затянуто тучами и стоит мороз. Медведи, ежи, суслики, летучие мыши, хомяки и лягушки впали в спячку, все птицы, которые мигрируют, уже давно улетели, а в деревьях прекратилось.</a:t>
            </a:r>
            <a:endParaRPr lang="ru-RU" sz="14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55520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0"/>
            <a:ext cx="6858000" cy="9881843"/>
          </a:xfrm>
          <a:prstGeom prst="rect">
            <a:avLst/>
          </a:prstGeom>
          <a:noFill/>
          <a:ln>
            <a:noFill/>
          </a:ln>
        </p:spPr>
      </p:pic>
      <p:sp>
        <p:nvSpPr>
          <p:cNvPr id="6" name="Прямоугольник 5"/>
          <p:cNvSpPr/>
          <p:nvPr/>
        </p:nvSpPr>
        <p:spPr>
          <a:xfrm>
            <a:off x="857251" y="685632"/>
            <a:ext cx="5256946" cy="307777"/>
          </a:xfrm>
          <a:prstGeom prst="rect">
            <a:avLst/>
          </a:prstGeom>
        </p:spPr>
        <p:txBody>
          <a:bodyPr wrap="square">
            <a:spAutoFit/>
          </a:bodyPr>
          <a:lstStyle/>
          <a:p>
            <a:r>
              <a:rPr lang="ru-RU" sz="1400" b="1" i="0" dirty="0" smtClean="0">
                <a:solidFill>
                  <a:srgbClr val="002060"/>
                </a:solidFill>
                <a:effectLst/>
                <a:latin typeface="Times New Roman" panose="02020603050405020304" pitchFamily="18" charset="0"/>
                <a:cs typeface="Times New Roman" panose="02020603050405020304" pitchFamily="18" charset="0"/>
              </a:rPr>
              <a:t>               Праздники и памятные даты декабря</a:t>
            </a:r>
            <a:endParaRPr lang="ru-RU" sz="1400" b="1" i="0" dirty="0">
              <a:solidFill>
                <a:srgbClr val="002060"/>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57250" y="1293660"/>
            <a:ext cx="5024935" cy="6555641"/>
          </a:xfrm>
          <a:prstGeom prst="rect">
            <a:avLst/>
          </a:prstGeom>
        </p:spPr>
        <p:txBody>
          <a:bodyPr wrap="square">
            <a:spAutoFit/>
          </a:bodyPr>
          <a:lstStyle/>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1 декабря 1853 года флот под командованием Нахимова, на голову разбил военно-морские силы Турции под командованием Осман-паши у мыса Синоп. Теперь этот день считается днем воинской славы Росси. Кроме того, множество любителей спорта 1 декабря отмечают всероссийский день хоккея.</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2 число данного месяца посвящено борьбе за отмену рабства.</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3 декабря – это день, посвященный памяти неизвестному солдату.</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7 число данного месяца – это праздник всех работников сферы гражданской авиации.</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9 декабря отмечается день героев отечества.</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12 декабря 1993 года была принята Конституция РФ, с тех пор его отмечают ежегодно.</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19 числа этого месяца православные отмечают праздник – день Николая святителя.</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27 декабря считается днем спасателя в РФ.</a:t>
            </a:r>
          </a:p>
          <a:p>
            <a:pPr algn="just">
              <a:lnSpc>
                <a:spcPct val="150000"/>
              </a:lnSpc>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В ночь с 31 декабря на 1 январе отмечают любимый праздник нашего общества – Новый год. Традиция праздновать смену года пришла еще из Древней Месопотамии, то есть люди уже</a:t>
            </a:r>
            <a:endParaRPr lang="ru-RU" sz="1400" b="0" i="0" dirty="0">
              <a:solidFill>
                <a:srgbClr val="363636"/>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82104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129025"/>
            <a:ext cx="6858000" cy="9881843"/>
          </a:xfrm>
          <a:prstGeom prst="rect">
            <a:avLst/>
          </a:prstGeom>
          <a:noFill/>
          <a:ln>
            <a:noFill/>
          </a:ln>
        </p:spPr>
      </p:pic>
      <p:sp>
        <p:nvSpPr>
          <p:cNvPr id="5" name="Прямоугольник 4"/>
          <p:cNvSpPr/>
          <p:nvPr/>
        </p:nvSpPr>
        <p:spPr>
          <a:xfrm>
            <a:off x="609884" y="700293"/>
            <a:ext cx="5531609" cy="3862596"/>
          </a:xfrm>
          <a:prstGeom prst="rect">
            <a:avLst/>
          </a:prstGeom>
        </p:spPr>
        <p:txBody>
          <a:bodyPr wrap="square">
            <a:spAutoFit/>
          </a:bodyPr>
          <a:lstStyle/>
          <a:p>
            <a:pPr algn="just">
              <a:lnSpc>
                <a:spcPct val="150000"/>
              </a:lnSpc>
            </a:pPr>
            <a:r>
              <a:rPr lang="ru-RU" sz="1400" b="1" i="0" dirty="0" smtClean="0">
                <a:solidFill>
                  <a:srgbClr val="002060"/>
                </a:solidFill>
                <a:effectLst/>
                <a:latin typeface="Times New Roman" panose="02020603050405020304" pitchFamily="18" charset="0"/>
                <a:cs typeface="Times New Roman" panose="02020603050405020304" pitchFamily="18" charset="0"/>
              </a:rPr>
              <a:t> Народные поверья, приметы, пословицы и поговорки декабря</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Если в декабре небо постоянно было ясным и не было осадков, то урожай будет плохим.</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Если в этом месяце прогремит гром, то это говорит о том, что зима будет морозной.</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Снег с дождем и непогода означают хороший урожай озимых.</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Если в этот период времени не будет дождей, то и весна обещает быть сухой.</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Когда дым из печной трубы стелется, но погода безветренная, то это к снегопаду.</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Если вы увидели зайца в не полностью белой шубке, то зима будет теплой.</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Снегири поют песни перед вьюгой, из-за этого явления сороки прячутся в дупла.</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Беспорядочное движение птиц в небе говорит о приближении снегопада.</a:t>
            </a:r>
          </a:p>
          <a:p>
            <a:pPr algn="just">
              <a:buFont typeface="Arial" panose="020B0604020202020204" pitchFamily="34" charset="0"/>
              <a:buChar char="•"/>
            </a:pPr>
            <a:r>
              <a:rPr lang="ru-RU" sz="1400" b="0" i="0" dirty="0" smtClean="0">
                <a:solidFill>
                  <a:srgbClr val="363636"/>
                </a:solidFill>
                <a:effectLst/>
                <a:latin typeface="Times New Roman" panose="02020603050405020304" pitchFamily="18" charset="0"/>
                <a:cs typeface="Times New Roman" panose="02020603050405020304" pitchFamily="18" charset="0"/>
              </a:rPr>
              <a:t>Если вороны долго бегают по снегу, то это к скорому потеплению.</a:t>
            </a:r>
          </a:p>
        </p:txBody>
      </p:sp>
      <p:sp>
        <p:nvSpPr>
          <p:cNvPr id="6" name="Прямоугольник 5"/>
          <p:cNvSpPr/>
          <p:nvPr/>
        </p:nvSpPr>
        <p:spPr>
          <a:xfrm>
            <a:off x="614149" y="4832747"/>
            <a:ext cx="5729501" cy="4401205"/>
          </a:xfrm>
          <a:prstGeom prst="rect">
            <a:avLst/>
          </a:prstGeom>
        </p:spPr>
        <p:txBody>
          <a:bodyPr wrap="square">
            <a:spAutoFit/>
          </a:bodyPr>
          <a:lstStyle/>
          <a:p>
            <a:pPr algn="just"/>
            <a:r>
              <a:rPr lang="tt-RU" sz="1400" b="1" i="0" dirty="0" smtClean="0">
                <a:solidFill>
                  <a:srgbClr val="002060"/>
                </a:solidFill>
                <a:effectLst/>
                <a:latin typeface="Times New Roman" panose="02020603050405020304" pitchFamily="18" charset="0"/>
                <a:cs typeface="Times New Roman" panose="02020603050405020304" pitchFamily="18" charset="0"/>
              </a:rPr>
              <a:t>                                     СЫНАМЫШЛАР</a:t>
            </a:r>
            <a:endParaRPr lang="ru-RU" sz="1400" b="1" i="0" dirty="0" smtClean="0">
              <a:solidFill>
                <a:srgbClr val="002060"/>
              </a:solidFill>
              <a:effectLst/>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pPr algn="just">
              <a:lnSpc>
                <a:spcPct val="150000"/>
              </a:lnSpc>
            </a:pPr>
            <a:r>
              <a:rPr lang="ru-RU" sz="1400" b="0" i="0" dirty="0" err="1" smtClean="0">
                <a:effectLst/>
                <a:latin typeface="Times New Roman" panose="02020603050405020304" pitchFamily="18" charset="0"/>
                <a:cs typeface="Times New Roman" panose="02020603050405020304" pitchFamily="18" charset="0"/>
              </a:rPr>
              <a:t>Декабрьнең</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егерме</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бишендә</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агачларны</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бәс</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тотса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алдагы</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җәй</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иген</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уңар</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err="1" smtClean="0">
                <a:effectLst/>
                <a:latin typeface="Times New Roman" panose="02020603050405020304" pitchFamily="18" charset="0"/>
                <a:cs typeface="Times New Roman" panose="02020603050405020304" pitchFamily="18" charset="0"/>
              </a:rPr>
              <a:t>Декабрьнең</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утыз</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берендә</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төнлә</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йолдызлар</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еш</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күренсә</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ашлыклар</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уңар</a:t>
            </a:r>
            <a:r>
              <a:rPr lang="ru-RU" sz="1400" b="0" i="0" dirty="0" smtClean="0">
                <a:effectLst/>
                <a:latin typeface="Times New Roman" panose="02020603050405020304" pitchFamily="18" charset="0"/>
                <a:cs typeface="Times New Roman" panose="02020603050405020304" pitchFamily="18" charset="0"/>
              </a:rPr>
              <a:t>; шулай </a:t>
            </a:r>
            <a:r>
              <a:rPr lang="ru-RU" sz="1400" b="0" i="0" dirty="0" err="1" smtClean="0">
                <a:effectLst/>
                <a:latin typeface="Times New Roman" panose="02020603050405020304" pitchFamily="18" charset="0"/>
                <a:cs typeface="Times New Roman" panose="02020603050405020304" pitchFamily="18" charset="0"/>
              </a:rPr>
              <a:t>ук</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бәс</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булса</a:t>
            </a:r>
            <a:r>
              <a:rPr lang="ru-RU" sz="1400" b="0" i="0" dirty="0" smtClean="0">
                <a:effectLst/>
                <a:latin typeface="Times New Roman" panose="02020603050405020304" pitchFamily="18" charset="0"/>
                <a:cs typeface="Times New Roman" panose="02020603050405020304" pitchFamily="18" charset="0"/>
              </a:rPr>
              <a:t> да, </a:t>
            </a:r>
            <a:r>
              <a:rPr lang="ru-RU" sz="1400" b="0" i="0" dirty="0" err="1" smtClean="0">
                <a:effectLst/>
                <a:latin typeface="Times New Roman" panose="02020603050405020304" pitchFamily="18" charset="0"/>
                <a:cs typeface="Times New Roman" panose="02020603050405020304" pitchFamily="18" charset="0"/>
              </a:rPr>
              <a:t>ашлыклар</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уңар</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err="1" smtClean="0">
                <a:effectLst/>
                <a:latin typeface="Times New Roman" panose="02020603050405020304" pitchFamily="18" charset="0"/>
                <a:cs typeface="Times New Roman" panose="02020603050405020304" pitchFamily="18" charset="0"/>
              </a:rPr>
              <a:t>Декабрьдә</a:t>
            </a:r>
            <a:r>
              <a:rPr lang="ru-RU" sz="1400" b="0" i="0" dirty="0" smtClean="0">
                <a:effectLst/>
                <a:latin typeface="Times New Roman" panose="02020603050405020304" pitchFamily="18" charset="0"/>
                <a:cs typeface="Times New Roman" panose="02020603050405020304" pitchFamily="18" charset="0"/>
              </a:rPr>
              <a:t> кар аз </a:t>
            </a:r>
            <a:r>
              <a:rPr lang="ru-RU" sz="1400" b="0" i="0" dirty="0" err="1" smtClean="0">
                <a:effectLst/>
                <a:latin typeface="Times New Roman" panose="02020603050405020304" pitchFamily="18" charset="0"/>
                <a:cs typeface="Times New Roman" panose="02020603050405020304" pitchFamily="18" charset="0"/>
              </a:rPr>
              <a:t>булса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җәй</a:t>
            </a:r>
            <a:r>
              <a:rPr lang="ru-RU" sz="1400" b="0" i="0" dirty="0" smtClean="0">
                <a:effectLst/>
                <a:latin typeface="Times New Roman" panose="02020603050405020304" pitchFamily="18" charset="0"/>
                <a:cs typeface="Times New Roman" panose="02020603050405020304" pitchFamily="18" charset="0"/>
              </a:rPr>
              <a:t> коры </a:t>
            </a:r>
            <a:r>
              <a:rPr lang="ru-RU" sz="1400" b="0" i="0" dirty="0" err="1" smtClean="0">
                <a:effectLst/>
                <a:latin typeface="Times New Roman" panose="02020603050405020304" pitchFamily="18" charset="0"/>
                <a:cs typeface="Times New Roman" panose="02020603050405020304" pitchFamily="18" charset="0"/>
              </a:rPr>
              <a:t>килә</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err="1" smtClean="0">
                <a:effectLst/>
                <a:latin typeface="Times New Roman" panose="02020603050405020304" pitchFamily="18" charset="0"/>
                <a:cs typeface="Times New Roman" panose="02020603050405020304" pitchFamily="18" charset="0"/>
              </a:rPr>
              <a:t>Декабрьдә</a:t>
            </a:r>
            <a:r>
              <a:rPr lang="ru-RU" sz="1400" b="0" i="0" dirty="0" smtClean="0">
                <a:effectLst/>
                <a:latin typeface="Times New Roman" panose="02020603050405020304" pitchFamily="18" charset="0"/>
                <a:cs typeface="Times New Roman" panose="02020603050405020304" pitchFamily="18" charset="0"/>
              </a:rPr>
              <a:t> кара </a:t>
            </a:r>
            <a:r>
              <a:rPr lang="ru-RU" sz="1400" b="0" i="0" dirty="0" err="1" smtClean="0">
                <a:effectLst/>
                <a:latin typeface="Times New Roman" panose="02020603050405020304" pitchFamily="18" charset="0"/>
                <a:cs typeface="Times New Roman" panose="02020603050405020304" pitchFamily="18" charset="0"/>
              </a:rPr>
              <a:t>каргалар</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күренә</a:t>
            </a:r>
            <a:r>
              <a:rPr lang="ru-RU" sz="1400" b="0" i="0" dirty="0" smtClean="0">
                <a:effectLst/>
                <a:latin typeface="Times New Roman" panose="02020603050405020304" pitchFamily="18" charset="0"/>
                <a:cs typeface="Times New Roman" panose="02020603050405020304" pitchFamily="18" charset="0"/>
              </a:rPr>
              <a:t> икән, кыш </a:t>
            </a:r>
            <a:r>
              <a:rPr lang="ru-RU" sz="1400" b="0" i="0" dirty="0" err="1" smtClean="0">
                <a:effectLst/>
                <a:latin typeface="Times New Roman" panose="02020603050405020304" pitchFamily="18" charset="0"/>
                <a:cs typeface="Times New Roman" panose="02020603050405020304" pitchFamily="18" charset="0"/>
              </a:rPr>
              <a:t>җылы</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була</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err="1" smtClean="0">
                <a:effectLst/>
                <a:latin typeface="Times New Roman" panose="02020603050405020304" pitchFamily="18" charset="0"/>
                <a:cs typeface="Times New Roman" panose="02020603050405020304" pitchFamily="18" charset="0"/>
              </a:rPr>
              <a:t>Карсыз</a:t>
            </a:r>
            <a:r>
              <a:rPr lang="ru-RU" sz="1400" b="0" i="0" dirty="0" smtClean="0">
                <a:effectLst/>
                <a:latin typeface="Times New Roman" panose="02020603050405020304" pitchFamily="18" charset="0"/>
                <a:cs typeface="Times New Roman" panose="02020603050405020304" pitchFamily="18" charset="0"/>
              </a:rPr>
              <a:t> декабрь — коры </a:t>
            </a:r>
            <a:r>
              <a:rPr lang="ru-RU" sz="1400" b="0" i="0" dirty="0" err="1" smtClean="0">
                <a:effectLst/>
                <a:latin typeface="Times New Roman" panose="02020603050405020304" pitchFamily="18" charset="0"/>
                <a:cs typeface="Times New Roman" panose="02020603050405020304" pitchFamily="18" charset="0"/>
              </a:rPr>
              <a:t>яз</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билгесе</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smtClean="0">
                <a:effectLst/>
                <a:latin typeface="Times New Roman" panose="02020603050405020304" pitchFamily="18" charset="0"/>
                <a:cs typeface="Times New Roman" panose="02020603050405020304" pitchFamily="18" charset="0"/>
              </a:rPr>
              <a:t>Декабрь </a:t>
            </a:r>
            <a:r>
              <a:rPr lang="ru-RU" sz="1400" b="0" i="0" dirty="0" err="1" smtClean="0">
                <a:effectLst/>
                <a:latin typeface="Times New Roman" panose="02020603050405020304" pitchFamily="18" charset="0"/>
                <a:cs typeface="Times New Roman" panose="02020603050405020304" pitchFamily="18" charset="0"/>
              </a:rPr>
              <a:t>башында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көчле</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бураннар</a:t>
            </a:r>
            <a:r>
              <a:rPr lang="ru-RU" sz="1400" b="0" i="0" dirty="0" smtClean="0">
                <a:effectLst/>
                <a:latin typeface="Times New Roman" panose="02020603050405020304" pitchFamily="18" charset="0"/>
                <a:cs typeface="Times New Roman" panose="02020603050405020304" pitchFamily="18" charset="0"/>
              </a:rPr>
              <a:t>, кар </a:t>
            </a:r>
            <a:r>
              <a:rPr lang="ru-RU" sz="1400" b="0" i="0" dirty="0" err="1" smtClean="0">
                <a:effectLst/>
                <a:latin typeface="Times New Roman" panose="02020603050405020304" pitchFamily="18" charset="0"/>
                <a:cs typeface="Times New Roman" panose="02020603050405020304" pitchFamily="18" charset="0"/>
              </a:rPr>
              <a:t>яуса</a:t>
            </a:r>
            <a:r>
              <a:rPr lang="ru-RU" sz="1400" b="0" i="0" dirty="0" smtClean="0">
                <a:effectLst/>
                <a:latin typeface="Times New Roman" panose="02020603050405020304" pitchFamily="18" charset="0"/>
                <a:cs typeface="Times New Roman" panose="02020603050405020304" pitchFamily="18" charset="0"/>
              </a:rPr>
              <a:t>, июнь </a:t>
            </a:r>
            <a:r>
              <a:rPr lang="ru-RU" sz="1400" b="0" i="0" dirty="0" err="1" smtClean="0">
                <a:effectLst/>
                <a:latin typeface="Times New Roman" panose="02020603050405020304" pitchFamily="18" charset="0"/>
                <a:cs typeface="Times New Roman" panose="02020603050405020304" pitchFamily="18" charset="0"/>
              </a:rPr>
              <a:t>башында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яңгырлар</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була</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smtClean="0">
                <a:effectLst/>
                <a:latin typeface="Times New Roman" panose="02020603050405020304" pitchFamily="18" charset="0"/>
                <a:cs typeface="Times New Roman" panose="02020603050405020304" pitchFamily="18" charset="0"/>
              </a:rPr>
              <a:t>Декабрь </a:t>
            </a:r>
            <a:r>
              <a:rPr lang="ru-RU" sz="1400" b="0" i="0" dirty="0" err="1" smtClean="0">
                <a:effectLst/>
                <a:latin typeface="Times New Roman" panose="02020603050405020304" pitchFamily="18" charset="0"/>
                <a:cs typeface="Times New Roman" panose="02020603050405020304" pitchFamily="18" charset="0"/>
              </a:rPr>
              <a:t>җилле</a:t>
            </a:r>
            <a:r>
              <a:rPr lang="ru-RU" sz="1400" b="0" i="0" dirty="0" smtClean="0">
                <a:effectLst/>
                <a:latin typeface="Times New Roman" panose="02020603050405020304" pitchFamily="18" charset="0"/>
                <a:cs typeface="Times New Roman" panose="02020603050405020304" pitchFamily="18" charset="0"/>
              </a:rPr>
              <a:t> икән, март </a:t>
            </a:r>
            <a:r>
              <a:rPr lang="ru-RU" sz="1400" b="0" i="0" dirty="0" err="1" smtClean="0">
                <a:effectLst/>
                <a:latin typeface="Times New Roman" panose="02020603050405020304" pitchFamily="18" charset="0"/>
                <a:cs typeface="Times New Roman" panose="02020603050405020304" pitchFamily="18" charset="0"/>
              </a:rPr>
              <a:t>җылы</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була</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smtClean="0">
                <a:effectLst/>
                <a:latin typeface="Times New Roman" panose="02020603050405020304" pitchFamily="18" charset="0"/>
                <a:cs typeface="Times New Roman" panose="02020603050405020304" pitchFamily="18" charset="0"/>
              </a:rPr>
              <a:t>Декабрь </a:t>
            </a:r>
            <a:r>
              <a:rPr lang="ru-RU" sz="1400" b="0" i="0" dirty="0" err="1" smtClean="0">
                <a:effectLst/>
                <a:latin typeface="Times New Roman" panose="02020603050405020304" pitchFamily="18" charset="0"/>
                <a:cs typeface="Times New Roman" panose="02020603050405020304" pitchFamily="18" charset="0"/>
              </a:rPr>
              <a:t>җылы</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булса</a:t>
            </a:r>
            <a:r>
              <a:rPr lang="ru-RU" sz="1400" b="0" i="0" dirty="0" smtClean="0">
                <a:effectLst/>
                <a:latin typeface="Times New Roman" panose="02020603050405020304" pitchFamily="18" charset="0"/>
                <a:cs typeface="Times New Roman" panose="02020603050405020304" pitchFamily="18" charset="0"/>
              </a:rPr>
              <a:t>, кыш </a:t>
            </a:r>
            <a:r>
              <a:rPr lang="ru-RU" sz="1400" b="0" i="0" dirty="0" err="1" smtClean="0">
                <a:effectLst/>
                <a:latin typeface="Times New Roman" panose="02020603050405020304" pitchFamily="18" charset="0"/>
                <a:cs typeface="Times New Roman" panose="02020603050405020304" pitchFamily="18" charset="0"/>
              </a:rPr>
              <a:t>озакка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сузыла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яз</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салкын</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соңара</a:t>
            </a:r>
            <a:r>
              <a:rPr lang="ru-RU" sz="1400" b="0" i="0" dirty="0" smtClean="0">
                <a:effectLst/>
                <a:latin typeface="Times New Roman" panose="02020603050405020304" pitchFamily="18" charset="0"/>
                <a:cs typeface="Times New Roman" panose="02020603050405020304" pitchFamily="18" charset="0"/>
              </a:rPr>
              <a:t>.</a:t>
            </a:r>
          </a:p>
          <a:p>
            <a:pPr algn="just">
              <a:lnSpc>
                <a:spcPct val="150000"/>
              </a:lnSpc>
            </a:pPr>
            <a:r>
              <a:rPr lang="ru-RU" sz="1400" b="0" i="0" dirty="0" err="1" smtClean="0">
                <a:effectLst/>
                <a:latin typeface="Times New Roman" panose="02020603050405020304" pitchFamily="18" charset="0"/>
                <a:cs typeface="Times New Roman" panose="02020603050405020304" pitchFamily="18" charset="0"/>
              </a:rPr>
              <a:t>Декабрьгә</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җир</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туңса</a:t>
            </a:r>
            <a:r>
              <a:rPr lang="ru-RU" sz="1400" b="0" i="0" dirty="0" smtClean="0">
                <a:effectLst/>
                <a:latin typeface="Times New Roman" panose="02020603050405020304" pitchFamily="18" charset="0"/>
                <a:cs typeface="Times New Roman" panose="02020603050405020304" pitchFamily="18" charset="0"/>
              </a:rPr>
              <a:t>, кар </a:t>
            </a:r>
            <a:r>
              <a:rPr lang="ru-RU" sz="1400" b="0" i="0" dirty="0" err="1" smtClean="0">
                <a:effectLst/>
                <a:latin typeface="Times New Roman" panose="02020603050405020304" pitchFamily="18" charset="0"/>
                <a:cs typeface="Times New Roman" panose="02020603050405020304" pitchFamily="18" charset="0"/>
              </a:rPr>
              <a:t>көртләре</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булса</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уңыш</a:t>
            </a:r>
            <a:r>
              <a:rPr lang="ru-RU" sz="1400" b="0" i="0" dirty="0" smtClean="0">
                <a:effectLst/>
                <a:latin typeface="Times New Roman" panose="02020603050405020304" pitchFamily="18" charset="0"/>
                <a:cs typeface="Times New Roman" panose="02020603050405020304" pitchFamily="18" charset="0"/>
              </a:rPr>
              <a:t> </a:t>
            </a:r>
            <a:r>
              <a:rPr lang="ru-RU" sz="1400" b="0" i="0" dirty="0" err="1" smtClean="0">
                <a:effectLst/>
                <a:latin typeface="Times New Roman" panose="02020603050405020304" pitchFamily="18" charset="0"/>
                <a:cs typeface="Times New Roman" panose="02020603050405020304" pitchFamily="18" charset="0"/>
              </a:rPr>
              <a:t>уңа</a:t>
            </a:r>
            <a:r>
              <a:rPr lang="tt-RU" sz="1400" dirty="0" smtClean="0">
                <a:latin typeface="Times New Roman" panose="02020603050405020304" pitchFamily="18" charset="0"/>
                <a:cs typeface="Times New Roman" panose="02020603050405020304" pitchFamily="18" charset="0"/>
              </a:rPr>
              <a:t>.</a:t>
            </a:r>
            <a:endParaRPr lang="ru-RU" sz="1400" b="0" i="0" dirty="0" smtClean="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9598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0"/>
            <a:ext cx="6858000" cy="9906000"/>
          </a:xfrm>
          <a:prstGeom prst="rect">
            <a:avLst/>
          </a:prstGeom>
          <a:noFill/>
          <a:ln>
            <a:noFill/>
          </a:ln>
        </p:spPr>
      </p:pic>
      <p:pic>
        <p:nvPicPr>
          <p:cNvPr id="5" name="Рисунок 4" descr="https://sun9-50.userapi.com/impg/kYs6HL0uhdePNtIzdcXGsrBq1LhDqq6pgdyBIw/h2zW3Dim-5c.jpg?size=1599x836&amp;quality=95&amp;sign=9a09789bb8bda89a50b206821ad74f98&amp;type=album"/>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72444" y="6919198"/>
            <a:ext cx="3952254" cy="2016043"/>
          </a:xfrm>
          <a:prstGeom prst="rect">
            <a:avLst/>
          </a:prstGeom>
          <a:solidFill>
            <a:srgbClr val="FFFFFF">
              <a:shade val="85000"/>
            </a:srgbClr>
          </a:solidFill>
          <a:ln w="88900" cap="sq">
            <a:solidFill>
              <a:srgbClr val="0070C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p:cNvSpPr/>
          <p:nvPr/>
        </p:nvSpPr>
        <p:spPr>
          <a:xfrm>
            <a:off x="700393" y="268633"/>
            <a:ext cx="5643258" cy="1800493"/>
          </a:xfrm>
          <a:prstGeom prst="rect">
            <a:avLst/>
          </a:prstGeom>
        </p:spPr>
        <p:txBody>
          <a:bodyPr wrap="square">
            <a:spAutoFit/>
          </a:bodyPr>
          <a:lstStyle/>
          <a:p>
            <a:pPr>
              <a:lnSpc>
                <a:spcPct val="150000"/>
              </a:lnSpc>
            </a:pPr>
            <a:r>
              <a:rPr lang="ru-RU"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Поздравляем, воспитанника старшей группы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Швецкова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Родиона с победой в Республиканском конкурсе детского рисунка " Мой любимый дом" от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Домкор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в номинации "А у нас во дворе". Благодарим за подготовку педагогов группы и родителей. Желаем творческих успехов. Мы гордимся!!!</a:t>
            </a:r>
            <a:endParaRPr lang="ru-RU" sz="1400" dirty="0">
              <a:latin typeface="Times New Roman" panose="02020603050405020304" pitchFamily="18" charset="0"/>
              <a:cs typeface="Times New Roman" panose="02020603050405020304" pitchFamily="18" charset="0"/>
            </a:endParaRPr>
          </a:p>
        </p:txBody>
      </p:sp>
      <p:pic>
        <p:nvPicPr>
          <p:cNvPr id="7" name="Рисунок 6" descr="https://sun9-73.userapi.com/impg/FikV9bJIZyxDP70njpz-_MFjemZgAAHx9p0DFg/FIbUaoB1axI.jpg?size=1200x1600&amp;quality=95&amp;sign=59e07959a22056ee080e68fbe264ce4a&amp;type=album"/>
          <p:cNvPicPr/>
          <p:nvPr/>
        </p:nvPicPr>
        <p:blipFill rotWithShape="1">
          <a:blip r:embed="rId5" cstate="print">
            <a:extLst>
              <a:ext uri="{28A0092B-C50C-407E-A947-70E740481C1C}">
                <a14:useLocalDpi xmlns:a14="http://schemas.microsoft.com/office/drawing/2010/main" xmlns="" val="0"/>
              </a:ext>
            </a:extLst>
          </a:blip>
          <a:srcRect l="11854"/>
          <a:stretch/>
        </p:blipFill>
        <p:spPr bwMode="auto">
          <a:xfrm>
            <a:off x="1346443" y="2210936"/>
            <a:ext cx="1601895" cy="2097587"/>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https://sun9-4.userapi.com/impg/sNhBT0T4fULHutLDfxStnKX39eK_fGwjO_PFFw/aHZ8MJXDwBE.jpg?size=828x1472&amp;quality=95&amp;sign=844aec691f3237c7e005073d884ea5ca&amp;type=album"/>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780431" y="2210936"/>
            <a:ext cx="1786615" cy="2059015"/>
          </a:xfrm>
          <a:prstGeom prst="rect">
            <a:avLst/>
          </a:prstGeom>
          <a:solidFill>
            <a:srgbClr val="FFFFFF">
              <a:shade val="85000"/>
            </a:srgbClr>
          </a:solidFill>
          <a:ln w="88900" cap="sq">
            <a:solidFill>
              <a:schemeClr val="accent5">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Прямоугольник 8"/>
          <p:cNvSpPr/>
          <p:nvPr/>
        </p:nvSpPr>
        <p:spPr>
          <a:xfrm>
            <a:off x="700393" y="4383047"/>
            <a:ext cx="5505856" cy="2354491"/>
          </a:xfrm>
          <a:prstGeom prst="rect">
            <a:avLst/>
          </a:prstGeom>
        </p:spPr>
        <p:txBody>
          <a:bodyPr wrap="square">
            <a:spAutoFit/>
          </a:bodyPr>
          <a:lstStyle/>
          <a:p>
            <a:pPr algn="just">
              <a:lnSpc>
                <a:spcPct val="150000"/>
              </a:lnSpc>
              <a:spcAft>
                <a:spcPts val="800"/>
              </a:spcAft>
            </a:pP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1 нче декабрь көнне"Мин бәхетле гаиләм белән" проекты нигезендә, әниләр көне уңаеннан махсус оештырылган "Әниемнең җылы кочагы" дип исемләнгән иҗади бәйгедә бакчабызда тәрбияләнүче кызларыбыз Камилә һәм Айзилә 1 нче урынны яуладылар.Бәйгене оештыручыларга: Бөтендөнья татар конгрессы Түбән Кама бүлеге, " Ак калфак" татар хатын - кызлар иҗтимагый оешмасына , Бөтендөнья татар конгрессы Түбән Кама бүлеге каршында эшләп</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4624699" y="6691138"/>
            <a:ext cx="1718952" cy="2769989"/>
          </a:xfrm>
          <a:prstGeom prst="rect">
            <a:avLst/>
          </a:prstGeom>
        </p:spPr>
        <p:txBody>
          <a:bodyPr wrap="square">
            <a:spAutoFit/>
          </a:bodyPr>
          <a:lstStyle/>
          <a:p>
            <a:pPr algn="just">
              <a:lnSpc>
                <a:spcPct val="150000"/>
              </a:lnSpc>
              <a:spcAft>
                <a:spcPts val="800"/>
              </a:spcAft>
            </a:pP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килүче "Татар гаиләләре" фондына , әти -әниләребезгә, тәрбиячеләребезгә зур рәхмәтләребезне белдерәбез</a:t>
            </a:r>
            <a:r>
              <a:rPr lang="tt-RU"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687039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59582" y="-153916"/>
            <a:ext cx="6858000" cy="10059916"/>
          </a:xfrm>
          <a:prstGeom prst="rect">
            <a:avLst/>
          </a:prstGeom>
          <a:noFill/>
          <a:ln>
            <a:noFill/>
          </a:ln>
        </p:spPr>
      </p:pic>
      <p:sp>
        <p:nvSpPr>
          <p:cNvPr id="5" name="Прямоугольник 4"/>
          <p:cNvSpPr/>
          <p:nvPr/>
        </p:nvSpPr>
        <p:spPr>
          <a:xfrm>
            <a:off x="700391" y="358794"/>
            <a:ext cx="5486400" cy="3755195"/>
          </a:xfrm>
          <a:prstGeom prst="rect">
            <a:avLst/>
          </a:prstGeom>
        </p:spPr>
        <p:txBody>
          <a:bodyPr wrap="square">
            <a:spAutoFit/>
          </a:bodyPr>
          <a:lstStyle/>
          <a:p>
            <a:pPr algn="just">
              <a:lnSpc>
                <a:spcPct val="107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Көчле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рухлылар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гына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максатларына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ирешә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ала.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Түземнәр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генә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бәхеткә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лаек». Бу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Татарстанның</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халык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шагыйре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Г. Тукай һәм М.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Җәлил</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исемендәге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Дәүләт</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премиясе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лауреаты ФӘНИС ЯРУЛЛИН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сүзләре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Бүген</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китапханәбездә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49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нчы</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балалар бакчасы тәрбиячеләре белән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берлектә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Ф.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Яруллинның</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Хәтер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төпләрендә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утлы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күмер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китабы</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буенча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фикер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алышу</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узды.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Әңгәмә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барышында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шагыйрьнең</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фаҗигале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язмышы</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иҗаты</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бөтенебез</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өчен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үрнәк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көчле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сабыр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тормыш</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иптәше</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Нурсөя</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ханым</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хакында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сөйләштек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Ф.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Яруллинның</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кайчан</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көндәлекләр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яза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башлавына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китабының</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басылып</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чыгу</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тарихына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андагы</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аерым</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вакыйгаларга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тукталдык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Шулай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ук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Нурсөя</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ханымга</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багышлап</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язылган</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поэмадан</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өзек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һәм башка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күп</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кенә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шигырьләрен</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укып</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уздык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Хәтер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төпләрендә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утлы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күмер</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китабы</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белән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якыннанрак</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танышу</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өчен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шәһәребез</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китапханәләренә</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рәхим</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effectLst/>
                <a:latin typeface="Times New Roman" panose="02020603050405020304" pitchFamily="18" charset="0"/>
                <a:ea typeface="Calibri" panose="020F0502020204030204" pitchFamily="34" charset="0"/>
                <a:cs typeface="Times New Roman" panose="02020603050405020304" pitchFamily="18" charset="0"/>
              </a:rPr>
              <a:t>итегез</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descr="https://sun9-32.userapi.com/impf/8qJQ23CNyTLw40zKqU5UGRNH6ztBgLgcpyfvZA/3-xM0LCXCJ8.jpg?size=2560x1486&amp;quality=95&amp;sign=aa45839cfde7844df11d33521e8ea5ec&amp;type=album"/>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53929" y="4241445"/>
            <a:ext cx="3837444" cy="2278052"/>
          </a:xfrm>
          <a:prstGeom prst="rect">
            <a:avLst/>
          </a:prstGeom>
          <a:solidFill>
            <a:srgbClr val="FFFFFF">
              <a:shade val="85000"/>
            </a:srgbClr>
          </a:solidFill>
          <a:ln w="88900" cap="sq">
            <a:solidFill>
              <a:srgbClr val="0070C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https://sun9-62.userapi.com/impf/RMGhiAIEoJZUDjL417_K4gnIYpNYaXxopk7snQ/2ks6ABKizo8.jpg?size=2560x1440&amp;quality=95&amp;sign=052c94f75884454e89a23d0e80383a0b&amp;type=album"/>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57250" y="6845054"/>
            <a:ext cx="3837445" cy="2397902"/>
          </a:xfrm>
          <a:prstGeom prst="rect">
            <a:avLst/>
          </a:prstGeom>
          <a:solidFill>
            <a:srgbClr val="FFFFFF">
              <a:shade val="85000"/>
            </a:srgbClr>
          </a:solidFill>
          <a:ln w="88900" cap="sq">
            <a:solidFill>
              <a:srgbClr val="0070C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2751174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0"/>
            <a:ext cx="6858000" cy="9881843"/>
          </a:xfrm>
          <a:prstGeom prst="rect">
            <a:avLst/>
          </a:prstGeom>
          <a:noFill/>
          <a:ln>
            <a:noFill/>
          </a:ln>
        </p:spPr>
      </p:pic>
      <p:sp>
        <p:nvSpPr>
          <p:cNvPr id="5" name="Прямоугольник 4"/>
          <p:cNvSpPr/>
          <p:nvPr/>
        </p:nvSpPr>
        <p:spPr>
          <a:xfrm>
            <a:off x="514350" y="527781"/>
            <a:ext cx="5829299" cy="738664"/>
          </a:xfrm>
          <a:prstGeom prst="rect">
            <a:avLst/>
          </a:prstGeom>
        </p:spPr>
        <p:txBody>
          <a:bodyPr wrap="square">
            <a:spAutoFit/>
          </a:bodyPr>
          <a:lstStyle/>
          <a:p>
            <a:pPr algn="just">
              <a:lnSpc>
                <a:spcPct val="150000"/>
              </a:lnSpc>
              <a:spcAft>
                <a:spcPts val="800"/>
              </a:spcAft>
            </a:pP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Дуслар</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сизәсезме</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елның</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иң</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сихри</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вакыты -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Яңа</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ел</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якынлаша</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Бакчабызның</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һәр</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почмагы</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бәйрәм</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якынлашуны</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хәбәр</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smtClean="0">
                <a:effectLst/>
                <a:latin typeface="Times New Roman" panose="02020603050405020304" pitchFamily="18" charset="0"/>
                <a:ea typeface="Calibri" panose="020F0502020204030204" pitchFamily="34" charset="0"/>
                <a:cs typeface="Times New Roman" panose="02020603050405020304" pitchFamily="18" charset="0"/>
              </a:rPr>
              <a:t>итә</a:t>
            </a: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descr="https://sun9-34.userapi.com/impg/irA_ohaMW8mFsAvprFeHNSsNVB_2-q7J5km_bg/wnIY99iUFAQ.jpg?size=479x807&amp;quality=95&amp;sign=f36411dda163118b9f6ef3debf81af86&amp;c_uniq_tag=W1zS6TRKjO2eA7YwnJgmb12kzNi1G_wZZLHM2uxVRi0&amp;type=album"/>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88811" y="1488194"/>
            <a:ext cx="2187764" cy="2637120"/>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https://sun9-71.userapi.com/impg/sO1AeMFmmKjmO-mf_DHKeamxMpITD9740Bzsow/USxVA40mJ3U.jpg?size=807x738&amp;quality=95&amp;sign=21ddd7ba0f7fe7bf135116c6508e8bd3&amp;c_uniq_tag=lIGda_OyKss-hnrBm8eqvqGSBuH4a0MemDp2fRch4QE&amp;type=album"/>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674888" y="1488194"/>
            <a:ext cx="2250316" cy="2744188"/>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https://sun9-7.userapi.com/impg/_H4F4uHDMpEKl0q3_hAh0ACRXDECwCUuT1vEQg/pswPMQA7WMk.jpg?size=807x409&amp;quality=95&amp;sign=e901a2fd22cfffaaf423ccb4d0520919&amp;c_uniq_tag=SNWXN0Kyg1Ehb3pP575nQnd9jFnKQUtikfEbONdLXvU&amp;type=album"/>
          <p:cNvPicPr/>
          <p:nvPr/>
        </p:nvPicPr>
        <p:blipFill rotWithShape="1">
          <a:blip r:embed="rId6" cstate="print">
            <a:extLst>
              <a:ext uri="{28A0092B-C50C-407E-A947-70E740481C1C}">
                <a14:useLocalDpi xmlns:a14="http://schemas.microsoft.com/office/drawing/2010/main" xmlns="" val="0"/>
              </a:ext>
            </a:extLst>
          </a:blip>
          <a:srcRect l="5140" r="3831"/>
          <a:stretch/>
        </p:blipFill>
        <p:spPr bwMode="auto">
          <a:xfrm>
            <a:off x="3025538" y="4503680"/>
            <a:ext cx="3189154" cy="2289139"/>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descr="https://sun9-75.userapi.com/impg/e0XWXtoteIPWS7JSWeyAxnOplvOCMUHEbhRtKg/dp3LHMMBcUY.jpg?size=807x622&amp;quality=95&amp;sign=35476defd936efc0320c702254ed60e1&amp;c_uniq_tag=-m9XMkVDfs1cl6VlZR1PPO-GHhl9mHWkROQvHmUzdbc&amp;type=album"/>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107566" y="7065322"/>
            <a:ext cx="2997405" cy="2133269"/>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https://sun9-13.userapi.com/impg/nWVRhPwlBlFONpZm0QVnpyUZ6td9WxNskR6ZEQ/cgod13yqD6o.jpg?size=431x807&amp;quality=95&amp;sign=7ad5d7f1554a3f1b9c79fcc8c4f322e5&amp;c_uniq_tag=WRwy4hcj5Rtz4wAc08Gf4UNYTN_shGmXspjaDfT4MB0&amp;type=album"/>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59529" y="4618959"/>
            <a:ext cx="2019412" cy="3001700"/>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4-конечная звезда 10"/>
          <p:cNvSpPr/>
          <p:nvPr/>
        </p:nvSpPr>
        <p:spPr>
          <a:xfrm>
            <a:off x="888811" y="8205867"/>
            <a:ext cx="914400" cy="914400"/>
          </a:xfrm>
          <a:prstGeom prst="star4">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4-конечная звезда 11"/>
          <p:cNvSpPr/>
          <p:nvPr/>
        </p:nvSpPr>
        <p:spPr>
          <a:xfrm>
            <a:off x="1803211" y="7898648"/>
            <a:ext cx="707977" cy="764419"/>
          </a:xfrm>
          <a:prstGeom prst="star4">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27640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0"/>
            <a:ext cx="6858000" cy="9881843"/>
          </a:xfrm>
          <a:prstGeom prst="rect">
            <a:avLst/>
          </a:prstGeom>
          <a:noFill/>
          <a:ln>
            <a:noFill/>
          </a:ln>
        </p:spPr>
      </p:pic>
      <p:sp>
        <p:nvSpPr>
          <p:cNvPr id="7" name="Прямоугольник 6"/>
          <p:cNvSpPr/>
          <p:nvPr/>
        </p:nvSpPr>
        <p:spPr>
          <a:xfrm>
            <a:off x="514350" y="575256"/>
            <a:ext cx="5702205" cy="2602636"/>
          </a:xfrm>
          <a:prstGeom prst="rect">
            <a:avLst/>
          </a:prstGeom>
        </p:spPr>
        <p:txBody>
          <a:bodyPr wrap="square">
            <a:spAutoFit/>
          </a:bodyPr>
          <a:lstStyle/>
          <a:p>
            <a:pPr algn="just">
              <a:lnSpc>
                <a:spcPct val="107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15 декабря в профсоюзном уголке детского сада №49 Нижнекамска поселилась сказочная новогодняя красавица - "Елка профсоюзная".</a:t>
            </a:r>
          </a:p>
          <a:p>
            <a:pPr algn="just">
              <a:lnSpc>
                <a:spcPct val="107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Председатель первичной профсоюзной организации Айзира Шакирянова и дружный коллектив детского сада присоединяется к акции Татарстанской республиканской организации Общероссийского Профсоюза образования.</a:t>
            </a:r>
          </a:p>
          <a:p>
            <a:pPr algn="just">
              <a:lnSpc>
                <a:spcPct val="107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"В нашем детском саду " Росинка" все сотрудники являются членами профсоюза. Они наши звезды. И этим мы гордимся. Профсоюз защищает. Профсоюз объединяет. Профсоюз заряжает положительной энергией. Всех с новым годом!!!</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Рисунок 7" descr="https://sun9-61.userapi.com/impg/E2MerdFlaHs3BoOqnyoMlgaWy9tl0pyRw-QVdQ/F_6UgFaDA3Y.jpg?size=807x605&amp;quality=96&amp;sign=53215e23fe2156c75b8537ee1b206552&amp;c_uniq_tag=xGcPh-iEBlF0exHuuN17kOoTltT0zb4WHViQxTGwY4I&amp;type=album"/>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88107" y="3310889"/>
            <a:ext cx="3507474" cy="2804993"/>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Прямоугольник 8"/>
          <p:cNvSpPr/>
          <p:nvPr/>
        </p:nvSpPr>
        <p:spPr>
          <a:xfrm>
            <a:off x="857250" y="6398772"/>
            <a:ext cx="2227144" cy="1772088"/>
          </a:xfrm>
          <a:prstGeom prst="rect">
            <a:avLst/>
          </a:prstGeom>
        </p:spPr>
        <p:txBody>
          <a:bodyPr wrap="square">
            <a:spAutoFit/>
          </a:bodyPr>
          <a:lstStyle/>
          <a:p>
            <a:pPr algn="just">
              <a:lnSpc>
                <a:spcPct val="150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Приняли участие в конкурсе </a:t>
            </a:r>
          </a:p>
          <a:p>
            <a:pPr algn="just">
              <a:lnSpc>
                <a:spcPct val="150000"/>
              </a:lnSpc>
              <a:spcAft>
                <a:spcPts val="80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 Новогодняя сказка" организованном СТОС 17-18 микрорайона.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Рисунок 9" descr="https://sun9-14.userapi.com/impg/yHzw5CNiSSt6otzVxHFYVRSf5F5NUkIkGnjaQw/eC1NuRxNUg4.jpg?size=605x807&amp;quality=95&amp;sign=a69cb3a54b8ef0a21fa7d6f9a298a488&amp;c_uniq_tag=vZCiRm60HL2NP8-l-UiJad8_MG0YFzn4LE3kcmpjgxg&amp;type=album"/>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544152" y="6387152"/>
            <a:ext cx="2456598" cy="2817035"/>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6-конечная звезда 10"/>
          <p:cNvSpPr/>
          <p:nvPr/>
        </p:nvSpPr>
        <p:spPr>
          <a:xfrm>
            <a:off x="1041921" y="8240270"/>
            <a:ext cx="603060" cy="705345"/>
          </a:xfrm>
          <a:prstGeom prst="star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6-конечная звезда 11"/>
          <p:cNvSpPr/>
          <p:nvPr/>
        </p:nvSpPr>
        <p:spPr>
          <a:xfrm>
            <a:off x="1156648" y="8405490"/>
            <a:ext cx="603060" cy="70534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6-конечная звезда 12"/>
          <p:cNvSpPr/>
          <p:nvPr/>
        </p:nvSpPr>
        <p:spPr>
          <a:xfrm>
            <a:off x="2210937" y="8435666"/>
            <a:ext cx="603060" cy="705345"/>
          </a:xfrm>
          <a:prstGeom prst="star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1592813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https://avatars.mds.yandex.net/i?id=979e739aee75a1ba05034ce5af1cb9d2_l-5313038-images-thumbs&amp;n=13"/>
          <p:cNvPicPr/>
          <p:nvPr/>
        </p:nvPicPr>
        <p:blipFill>
          <a:blip r:embed="rId2" cstate="print">
            <a:extLst>
              <a:ext uri="{BEBA8EAE-BF5A-486C-A8C5-ECC9F3942E4B}">
                <a14:imgProps xmlns:a14="http://schemas.microsoft.com/office/drawing/2010/main" xmlns="">
                  <a14:imgLayer r:embed="rId3">
                    <a14:imgEffect>
                      <a14:colorTemperature colorTemp="4700"/>
                    </a14:imgEffect>
                  </a14:imgLayer>
                </a14:imgProps>
              </a:ext>
              <a:ext uri="{28A0092B-C50C-407E-A947-70E740481C1C}">
                <a14:useLocalDpi xmlns:a14="http://schemas.microsoft.com/office/drawing/2010/main" xmlns="" val="0"/>
              </a:ext>
            </a:extLst>
          </a:blip>
          <a:srcRect/>
          <a:stretch>
            <a:fillRect/>
          </a:stretch>
        </p:blipFill>
        <p:spPr bwMode="auto">
          <a:xfrm>
            <a:off x="0" y="0"/>
            <a:ext cx="6858000" cy="9881843"/>
          </a:xfrm>
          <a:prstGeom prst="rect">
            <a:avLst/>
          </a:prstGeom>
          <a:noFill/>
          <a:ln>
            <a:noFill/>
          </a:ln>
        </p:spPr>
      </p:pic>
      <p:pic>
        <p:nvPicPr>
          <p:cNvPr id="5" name="Рисунок 4" descr="https://sun9-37.userapi.com/impg/uUdX_d6nT7r7AweP4yp_DJVFkqSI90WV94FbNw/5x-uDiruO7Q.jpg?size=454x807&amp;quality=95&amp;sign=1dc5da5a43729d1782558e14a7ced74e&amp;c_uniq_tag=rjSpM8BNnWzp-xFm57d8R8N1q5_oN1_pCmmcDplIGkM&amp;type=album"/>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57250" y="1488194"/>
            <a:ext cx="2313940" cy="3056890"/>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https://sun9-55.userapi.com/impg/pvxPgxoBDt8gWFOxRksEaUHcZvASrv3hAIYTkA/jcQph7VDbrs.jpg?size=605x807&amp;quality=95&amp;sign=6bf6ce368d6cb0db9ee938d2f5f82bba&amp;c_uniq_tag=O0BOGuZcCvffZiRJMPXnxzdaazJJO8CJULFu4ycXZrI&amp;type=album"/>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570387" y="1464491"/>
            <a:ext cx="2374066" cy="3080593"/>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Прямоугольник 6"/>
          <p:cNvSpPr/>
          <p:nvPr/>
        </p:nvSpPr>
        <p:spPr>
          <a:xfrm>
            <a:off x="1507448" y="727627"/>
            <a:ext cx="3843103" cy="369332"/>
          </a:xfrm>
          <a:prstGeom prst="rect">
            <a:avLst/>
          </a:prstGeom>
        </p:spPr>
        <p:txBody>
          <a:bodyPr wrap="none">
            <a:spAutoFit/>
          </a:bodyPr>
          <a:lstStyle/>
          <a:p>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ХУШ КИЛӘСЕҢ, КЫШ БАБАЙ! </a:t>
            </a:r>
            <a:endParaRPr lang="ru-RU" b="1" dirty="0">
              <a:solidFill>
                <a:srgbClr val="002060"/>
              </a:solidFill>
              <a:effectLst>
                <a:outerShdw blurRad="38100" dist="38100" dir="2700000" algn="tl">
                  <a:srgbClr val="000000">
                    <a:alpha val="43137"/>
                  </a:srgbClr>
                </a:outerShdw>
              </a:effectLst>
            </a:endParaRPr>
          </a:p>
        </p:txBody>
      </p:sp>
      <p:pic>
        <p:nvPicPr>
          <p:cNvPr id="8" name="Рисунок 7" descr="https://sun9-59.userapi.com/impg/hhfsNqWBebUMklifxS8HYVAuH0YCDp3nkudd_g/cJ6I47UhN1E.jpg?size=688x1416&amp;quality=95&amp;sign=37da7cf365c316c0cfecb3f9e1d30e52&amp;type=album"/>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57250" y="5041575"/>
            <a:ext cx="2418213" cy="3119786"/>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descr="https://sun9-34.userapi.com/impg/fgniUT9jJxRDGdfJIWqN-P6esWWioGeZkAB3Mg/_NmICdny-4A.jpg?size=720x730&amp;quality=95&amp;sign=e8561a891d7eb4b4d144dc461ed01d05&amp;c_uniq_tag=gCG7K10LZd-TPZmYEfIZgHqZSyw_-YZAwZnUpLkkv68&amp;type=album"/>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713045" y="5049672"/>
            <a:ext cx="2382387" cy="3111689"/>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Прямоугольник 9"/>
          <p:cNvSpPr/>
          <p:nvPr/>
        </p:nvSpPr>
        <p:spPr>
          <a:xfrm>
            <a:off x="1507448" y="8982137"/>
            <a:ext cx="5238182" cy="322845"/>
          </a:xfrm>
          <a:prstGeom prst="rect">
            <a:avLst/>
          </a:prstGeom>
        </p:spPr>
        <p:txBody>
          <a:bodyPr wrap="square">
            <a:spAutoFit/>
          </a:bodyPr>
          <a:lstStyle/>
          <a:p>
            <a:pPr>
              <a:lnSpc>
                <a:spcPct val="107000"/>
              </a:lnSpc>
              <a:spcAft>
                <a:spcPts val="800"/>
              </a:spcAft>
            </a:pP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 Газетаны 4 нче төркем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т</a:t>
            </a: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әрбияче Самигуллина А.Р. </a:t>
            </a:r>
            <a:r>
              <a:rPr lang="tt-RU" sz="1400" dirty="0">
                <a:latin typeface="Times New Roman" panose="02020603050405020304" pitchFamily="18" charset="0"/>
                <a:ea typeface="Calibri" panose="020F0502020204030204" pitchFamily="34" charset="0"/>
                <a:cs typeface="Times New Roman" panose="02020603050405020304" pitchFamily="18" charset="0"/>
              </a:rPr>
              <a:t>ч</a:t>
            </a:r>
            <a:r>
              <a:rPr lang="tt-RU" sz="1400" dirty="0" smtClean="0">
                <a:effectLst/>
                <a:latin typeface="Times New Roman" panose="02020603050405020304" pitchFamily="18" charset="0"/>
                <a:ea typeface="Calibri" panose="020F0502020204030204" pitchFamily="34" charset="0"/>
                <a:cs typeface="Times New Roman" panose="02020603050405020304" pitchFamily="18" charset="0"/>
              </a:rPr>
              <a:t>ыгарды.</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91506530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TotalTime>
  <Words>1027</Words>
  <Application>Microsoft Office PowerPoint</Application>
  <PresentationFormat>Лист A4 (210x297 мм)</PresentationFormat>
  <Paragraphs>52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Детский сад №49</dc:creator>
  <cp:lastModifiedBy>777</cp:lastModifiedBy>
  <cp:revision>12</cp:revision>
  <dcterms:created xsi:type="dcterms:W3CDTF">2024-01-09T09:44:00Z</dcterms:created>
  <dcterms:modified xsi:type="dcterms:W3CDTF">2024-01-09T11:29:02Z</dcterms:modified>
</cp:coreProperties>
</file>